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57" r:id="rId4"/>
    <p:sldId id="260" r:id="rId5"/>
    <p:sldId id="275" r:id="rId6"/>
    <p:sldId id="276" r:id="rId7"/>
    <p:sldId id="277" r:id="rId8"/>
    <p:sldId id="278" r:id="rId9"/>
    <p:sldId id="279" r:id="rId10"/>
    <p:sldId id="280" r:id="rId11"/>
    <p:sldId id="282" r:id="rId12"/>
    <p:sldId id="283" r:id="rId13"/>
    <p:sldId id="285" r:id="rId14"/>
    <p:sldId id="286" r:id="rId15"/>
    <p:sldId id="287" r:id="rId16"/>
    <p:sldId id="273" r:id="rId17"/>
    <p:sldId id="27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40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752600"/>
            <a:ext cx="7772400" cy="993775"/>
          </a:xfrm>
        </p:spPr>
        <p:txBody>
          <a:bodyPr>
            <a:normAutofit/>
          </a:bodyPr>
          <a:lstStyle/>
          <a:p>
            <a:pPr lvl="0" algn="l"/>
            <a:r>
              <a:rPr lang="en-IN" sz="3600" b="1" dirty="0" smtClean="0">
                <a:solidFill>
                  <a:srgbClr val="F4740A"/>
                </a:solidFill>
                <a:latin typeface="Georgia" pitchFamily="18" charset="0"/>
              </a:rPr>
              <a:t>7. Host a Giveaway </a:t>
            </a:r>
            <a:endParaRPr lang="en-IN" sz="3600" b="1" i="1" dirty="0">
              <a:solidFill>
                <a:srgbClr val="F4740A"/>
              </a:solidFill>
              <a:latin typeface="Georgia" pitchFamily="18" charset="0"/>
            </a:endParaRPr>
          </a:p>
        </p:txBody>
      </p:sp>
      <p:sp>
        <p:nvSpPr>
          <p:cNvPr id="4" name="Subtitle 3"/>
          <p:cNvSpPr>
            <a:spLocks noGrp="1"/>
          </p:cNvSpPr>
          <p:nvPr>
            <p:ph type="subTitle" idx="1"/>
          </p:nvPr>
        </p:nvSpPr>
        <p:spPr>
          <a:xfrm>
            <a:off x="685800" y="3276600"/>
            <a:ext cx="7391400" cy="1524000"/>
          </a:xfrm>
        </p:spPr>
        <p:txBody>
          <a:bodyPr>
            <a:normAutofit/>
          </a:bodyPr>
          <a:lstStyle/>
          <a:p>
            <a:pPr algn="l"/>
            <a:r>
              <a:rPr lang="en-IN" sz="2800" b="1" dirty="0" smtClean="0">
                <a:solidFill>
                  <a:schemeClr val="accent5">
                    <a:lumMod val="50000"/>
                  </a:schemeClr>
                </a:solidFill>
              </a:rPr>
              <a:t>Incentivize people who join the giveaway to share it with their friends by giving them two or more extra entries (usually three) per referral</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rmAutofit/>
          </a:bodyPr>
          <a:lstStyle/>
          <a:p>
            <a:pPr lvl="0" algn="l"/>
            <a:r>
              <a:rPr lang="en-IN" sz="3600" b="1" dirty="0" smtClean="0">
                <a:solidFill>
                  <a:srgbClr val="F4740A"/>
                </a:solidFill>
                <a:latin typeface="Georgia" pitchFamily="18" charset="0"/>
              </a:rPr>
              <a:t>8. Get Signups from a Tweet </a:t>
            </a:r>
          </a:p>
        </p:txBody>
      </p:sp>
      <p:sp>
        <p:nvSpPr>
          <p:cNvPr id="4" name="Subtitle 3"/>
          <p:cNvSpPr>
            <a:spLocks noGrp="1"/>
          </p:cNvSpPr>
          <p:nvPr>
            <p:ph type="subTitle" idx="1"/>
          </p:nvPr>
        </p:nvSpPr>
        <p:spPr>
          <a:xfrm>
            <a:off x="762000" y="3505200"/>
            <a:ext cx="8001000" cy="1371600"/>
          </a:xfrm>
        </p:spPr>
        <p:txBody>
          <a:bodyPr>
            <a:normAutofit/>
          </a:bodyPr>
          <a:lstStyle/>
          <a:p>
            <a:pPr algn="l"/>
            <a:r>
              <a:rPr lang="en-IN" sz="2800" b="1" dirty="0" smtClean="0">
                <a:solidFill>
                  <a:schemeClr val="accent5">
                    <a:lumMod val="50000"/>
                  </a:schemeClr>
                </a:solidFill>
              </a:rPr>
              <a:t>When someone shares your content on Twitter, you follow up with them immediately suggesting they sign up for your email list</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rmAutofit/>
          </a:bodyPr>
          <a:lstStyle/>
          <a:p>
            <a:pPr lvl="0" algn="l"/>
            <a:r>
              <a:rPr lang="en-IN" sz="3600" b="1" dirty="0" smtClean="0">
                <a:solidFill>
                  <a:srgbClr val="F4740A"/>
                </a:solidFill>
                <a:latin typeface="Georgia" pitchFamily="18" charset="0"/>
              </a:rPr>
              <a:t>9. Guest Post and Offer a Bonus </a:t>
            </a:r>
          </a:p>
        </p:txBody>
      </p:sp>
      <p:sp>
        <p:nvSpPr>
          <p:cNvPr id="4" name="Subtitle 3"/>
          <p:cNvSpPr>
            <a:spLocks noGrp="1"/>
          </p:cNvSpPr>
          <p:nvPr>
            <p:ph type="subTitle" idx="1"/>
          </p:nvPr>
        </p:nvSpPr>
        <p:spPr>
          <a:xfrm>
            <a:off x="685800" y="3429000"/>
            <a:ext cx="7696200" cy="1143000"/>
          </a:xfrm>
        </p:spPr>
        <p:txBody>
          <a:bodyPr>
            <a:normAutofit/>
          </a:bodyPr>
          <a:lstStyle/>
          <a:p>
            <a:pPr algn="l"/>
            <a:r>
              <a:rPr lang="en-IN" sz="2800" b="1" dirty="0" smtClean="0">
                <a:solidFill>
                  <a:schemeClr val="accent5">
                    <a:lumMod val="50000"/>
                  </a:schemeClr>
                </a:solidFill>
              </a:rPr>
              <a:t>Guest posting is one of the best way to drive traffic back to your blog</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rmAutofit/>
          </a:bodyPr>
          <a:lstStyle/>
          <a:p>
            <a:pPr lvl="0" algn="l"/>
            <a:r>
              <a:rPr lang="en-IN" sz="3600" b="1" dirty="0" smtClean="0">
                <a:solidFill>
                  <a:srgbClr val="F4740A"/>
                </a:solidFill>
                <a:latin typeface="Georgia" pitchFamily="18" charset="0"/>
              </a:rPr>
              <a:t>10. Publish </a:t>
            </a:r>
            <a:r>
              <a:rPr lang="en-IN" sz="3600" b="1" dirty="0" err="1" smtClean="0">
                <a:solidFill>
                  <a:srgbClr val="F4740A"/>
                </a:solidFill>
                <a:latin typeface="Georgia" pitchFamily="18" charset="0"/>
              </a:rPr>
              <a:t>Slideshares</a:t>
            </a:r>
            <a:r>
              <a:rPr lang="en-IN" sz="3600" b="1" dirty="0" smtClean="0">
                <a:solidFill>
                  <a:srgbClr val="F4740A"/>
                </a:solidFill>
                <a:latin typeface="Georgia" pitchFamily="18" charset="0"/>
              </a:rPr>
              <a:t> </a:t>
            </a:r>
          </a:p>
        </p:txBody>
      </p:sp>
      <p:sp>
        <p:nvSpPr>
          <p:cNvPr id="4" name="Subtitle 3"/>
          <p:cNvSpPr>
            <a:spLocks noGrp="1"/>
          </p:cNvSpPr>
          <p:nvPr>
            <p:ph type="subTitle" idx="1"/>
          </p:nvPr>
        </p:nvSpPr>
        <p:spPr>
          <a:xfrm>
            <a:off x="609600" y="3276600"/>
            <a:ext cx="7620000" cy="1524000"/>
          </a:xfrm>
        </p:spPr>
        <p:txBody>
          <a:bodyPr>
            <a:normAutofit/>
          </a:bodyPr>
          <a:lstStyle/>
          <a:p>
            <a:pPr algn="l"/>
            <a:r>
              <a:rPr lang="en-IN" sz="2800" b="1" dirty="0" smtClean="0">
                <a:solidFill>
                  <a:schemeClr val="accent5">
                    <a:lumMod val="50000"/>
                  </a:schemeClr>
                </a:solidFill>
              </a:rPr>
              <a:t>Include hyperlinks in your presentation on </a:t>
            </a:r>
            <a:r>
              <a:rPr lang="en-IN" sz="2800" b="1" dirty="0" err="1" smtClean="0">
                <a:solidFill>
                  <a:schemeClr val="accent5">
                    <a:lumMod val="50000"/>
                  </a:schemeClr>
                </a:solidFill>
              </a:rPr>
              <a:t>SlideShare</a:t>
            </a:r>
            <a:r>
              <a:rPr lang="en-IN" sz="2800" b="1" dirty="0" smtClean="0">
                <a:solidFill>
                  <a:schemeClr val="accent5">
                    <a:lumMod val="50000"/>
                  </a:schemeClr>
                </a:solidFill>
              </a:rPr>
              <a:t> with a link to your site where they can subscribe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rmAutofit/>
          </a:bodyPr>
          <a:lstStyle/>
          <a:p>
            <a:pPr lvl="0" algn="l"/>
            <a:r>
              <a:rPr lang="en-IN" sz="3600" b="1" dirty="0" smtClean="0">
                <a:solidFill>
                  <a:srgbClr val="F4740A"/>
                </a:solidFill>
                <a:latin typeface="Georgia" pitchFamily="18" charset="0"/>
              </a:rPr>
              <a:t>11. Subscribe Your Buyers </a:t>
            </a:r>
          </a:p>
        </p:txBody>
      </p:sp>
      <p:sp>
        <p:nvSpPr>
          <p:cNvPr id="4" name="Subtitle 3"/>
          <p:cNvSpPr>
            <a:spLocks noGrp="1"/>
          </p:cNvSpPr>
          <p:nvPr>
            <p:ph type="subTitle" idx="1"/>
          </p:nvPr>
        </p:nvSpPr>
        <p:spPr>
          <a:xfrm>
            <a:off x="685800" y="3429000"/>
            <a:ext cx="7772400" cy="1828800"/>
          </a:xfrm>
        </p:spPr>
        <p:txBody>
          <a:bodyPr>
            <a:normAutofit/>
          </a:bodyPr>
          <a:lstStyle/>
          <a:p>
            <a:pPr algn="l"/>
            <a:r>
              <a:rPr lang="en-IN" sz="2800" b="1" dirty="0" smtClean="0">
                <a:solidFill>
                  <a:schemeClr val="accent5">
                    <a:lumMod val="50000"/>
                  </a:schemeClr>
                </a:solidFill>
              </a:rPr>
              <a:t>Subscribe your buyers if you sell digital or physical goods with the help of a service like PayPal, Stripe, </a:t>
            </a:r>
            <a:r>
              <a:rPr lang="en-IN" sz="2800" b="1" dirty="0" err="1" smtClean="0">
                <a:solidFill>
                  <a:schemeClr val="accent5">
                    <a:lumMod val="50000"/>
                  </a:schemeClr>
                </a:solidFill>
              </a:rPr>
              <a:t>Shopify</a:t>
            </a:r>
            <a:r>
              <a:rPr lang="en-IN" sz="2800" b="1" dirty="0" smtClean="0">
                <a:solidFill>
                  <a:schemeClr val="accent5">
                    <a:lumMod val="50000"/>
                  </a:schemeClr>
                </a:solidFill>
              </a:rPr>
              <a:t>, or </a:t>
            </a:r>
            <a:r>
              <a:rPr lang="en-IN" sz="2800" b="1" dirty="0" err="1" smtClean="0">
                <a:solidFill>
                  <a:schemeClr val="accent5">
                    <a:lumMod val="50000"/>
                  </a:schemeClr>
                </a:solidFill>
              </a:rPr>
              <a:t>Bigcommerce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rmAutofit/>
          </a:bodyPr>
          <a:lstStyle/>
          <a:p>
            <a:pPr lvl="0" algn="l"/>
            <a:r>
              <a:rPr lang="en-IN" sz="3600" b="1" dirty="0" smtClean="0">
                <a:solidFill>
                  <a:srgbClr val="F4740A"/>
                </a:solidFill>
                <a:latin typeface="Georgia" pitchFamily="18" charset="0"/>
              </a:rPr>
              <a:t>12. Email Signature</a:t>
            </a:r>
          </a:p>
        </p:txBody>
      </p:sp>
      <p:sp>
        <p:nvSpPr>
          <p:cNvPr id="4" name="Subtitle 3"/>
          <p:cNvSpPr>
            <a:spLocks noGrp="1"/>
          </p:cNvSpPr>
          <p:nvPr>
            <p:ph type="subTitle" idx="1"/>
          </p:nvPr>
        </p:nvSpPr>
        <p:spPr>
          <a:xfrm>
            <a:off x="685800" y="3429000"/>
            <a:ext cx="7772400" cy="1828800"/>
          </a:xfrm>
        </p:spPr>
        <p:txBody>
          <a:bodyPr>
            <a:normAutofit/>
          </a:bodyPr>
          <a:lstStyle/>
          <a:p>
            <a:pPr algn="l"/>
            <a:r>
              <a:rPr lang="en-IN" sz="2800" b="1" dirty="0" smtClean="0">
                <a:solidFill>
                  <a:schemeClr val="accent5">
                    <a:lumMod val="50000"/>
                  </a:schemeClr>
                </a:solidFill>
              </a:rPr>
              <a:t>Add a very simple hyperlinked call to action to your email signature that tells people in one line why they should sign up for your list</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Subtitle 3"/>
          <p:cNvSpPr>
            <a:spLocks noGrp="1"/>
          </p:cNvSpPr>
          <p:nvPr>
            <p:ph type="subTitle" idx="1"/>
          </p:nvPr>
        </p:nvSpPr>
        <p:spPr>
          <a:xfrm>
            <a:off x="609600" y="1905000"/>
            <a:ext cx="7391400" cy="3810000"/>
          </a:xfrm>
        </p:spPr>
        <p:txBody>
          <a:bodyPr>
            <a:noAutofit/>
          </a:bodyPr>
          <a:lstStyle/>
          <a:p>
            <a:pPr algn="l">
              <a:lnSpc>
                <a:spcPct val="170000"/>
              </a:lnSpc>
            </a:pPr>
            <a:r>
              <a:rPr lang="en-IN" sz="3600" b="1" dirty="0" smtClean="0">
                <a:solidFill>
                  <a:schemeClr val="accent6">
                    <a:lumMod val="75000"/>
                  </a:schemeClr>
                </a:solidFill>
                <a:latin typeface="Georgia" pitchFamily="18" charset="0"/>
              </a:rPr>
              <a:t>Conclusion</a:t>
            </a:r>
          </a:p>
          <a:p>
            <a:pPr algn="l"/>
            <a:endParaRPr lang="en-IN" sz="2800" b="1" dirty="0" smtClean="0">
              <a:solidFill>
                <a:schemeClr val="accent5">
                  <a:lumMod val="50000"/>
                </a:schemeClr>
              </a:solidFill>
              <a:latin typeface="+mj-lt"/>
            </a:endParaRPr>
          </a:p>
          <a:p>
            <a:pPr algn="l"/>
            <a:r>
              <a:rPr lang="en-IN" sz="2800" b="1" dirty="0" smtClean="0">
                <a:solidFill>
                  <a:schemeClr val="accent5">
                    <a:lumMod val="50000"/>
                  </a:schemeClr>
                </a:solidFill>
                <a:latin typeface="+mj-lt"/>
              </a:rPr>
              <a:t>Your email list members have the potential to be your biggest fans, your most loyal buyers, and your most reliable sources of feedback and traffic. But you have to start collecting them now!</a:t>
            </a:r>
            <a:endParaRPr lang="en-IN" sz="2800" b="1" dirty="0" smtClean="0">
              <a:solidFill>
                <a:schemeClr val="accent5">
                  <a:lumMod val="50000"/>
                </a:schemeClr>
              </a:solidFill>
              <a:latin typeface="+mj-lt"/>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667000"/>
            <a:ext cx="7772400" cy="1470025"/>
          </a:xfrm>
        </p:spPr>
        <p:txBody>
          <a:bodyPr>
            <a:normAutofit/>
          </a:bodyPr>
          <a:lstStyle/>
          <a:p>
            <a:r>
              <a:rPr lang="en-US" sz="6000" b="1" dirty="0" smtClean="0">
                <a:solidFill>
                  <a:schemeClr val="accent6">
                    <a:lumMod val="75000"/>
                  </a:schemeClr>
                </a:solidFill>
                <a:latin typeface="Georgia" pitchFamily="18" charset="0"/>
              </a:rPr>
              <a:t>Thank You</a:t>
            </a:r>
            <a:endParaRPr lang="en-US" sz="6000" b="1" dirty="0">
              <a:solidFill>
                <a:schemeClr val="accent6">
                  <a:lumMod val="75000"/>
                </a:schemeClr>
              </a:solidFill>
              <a:latin typeface="Georg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1470025"/>
          </a:xfrm>
        </p:spPr>
        <p:txBody>
          <a:bodyPr/>
          <a:lstStyle/>
          <a:p>
            <a:r>
              <a:rPr lang="en-IN" b="1" dirty="0" smtClean="0">
                <a:solidFill>
                  <a:schemeClr val="accent5">
                    <a:lumMod val="50000"/>
                  </a:schemeClr>
                </a:solidFill>
                <a:latin typeface="Georgia" pitchFamily="18" charset="0"/>
                <a:ea typeface="Verdana" pitchFamily="34" charset="0"/>
                <a:cs typeface="Verdana" pitchFamily="34" charset="0"/>
              </a:rPr>
              <a:t>Video 3</a:t>
            </a:r>
            <a:endParaRPr lang="en-IN" b="1" dirty="0">
              <a:solidFill>
                <a:schemeClr val="accent5">
                  <a:lumMod val="50000"/>
                </a:schemeClr>
              </a:solidFill>
              <a:latin typeface="Georgia" pitchFamily="18" charset="0"/>
              <a:ea typeface="Verdana" pitchFamily="34" charset="0"/>
              <a:cs typeface="Verdana" pitchFamily="34" charset="0"/>
            </a:endParaRPr>
          </a:p>
        </p:txBody>
      </p:sp>
      <p:sp>
        <p:nvSpPr>
          <p:cNvPr id="4" name="Subtitle 3"/>
          <p:cNvSpPr>
            <a:spLocks noGrp="1"/>
          </p:cNvSpPr>
          <p:nvPr>
            <p:ph type="subTitle" idx="1"/>
          </p:nvPr>
        </p:nvSpPr>
        <p:spPr>
          <a:xfrm>
            <a:off x="1447800" y="3200400"/>
            <a:ext cx="6400800" cy="1752600"/>
          </a:xfrm>
        </p:spPr>
        <p:txBody>
          <a:bodyPr>
            <a:normAutofit/>
          </a:bodyPr>
          <a:lstStyle/>
          <a:p>
            <a:pPr lvl="0"/>
            <a:r>
              <a:rPr lang="en-IN" sz="3600" b="1" dirty="0" smtClean="0">
                <a:solidFill>
                  <a:schemeClr val="accent6">
                    <a:lumMod val="75000"/>
                  </a:schemeClr>
                </a:solidFill>
                <a:latin typeface="Georgia" pitchFamily="18" charset="0"/>
                <a:ea typeface="Verdana" pitchFamily="34" charset="0"/>
                <a:cs typeface="Verdana" pitchFamily="34" charset="0"/>
              </a:rPr>
              <a:t>Grow and Organize your Email lists</a:t>
            </a:r>
            <a:endParaRPr lang="en-IN" sz="3600" b="1" dirty="0">
              <a:solidFill>
                <a:schemeClr val="accent6">
                  <a:lumMod val="75000"/>
                </a:schemeClr>
              </a:solidFill>
              <a:latin typeface="Georgia" pitchFamily="18"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Content Placeholder 4"/>
          <p:cNvSpPr>
            <a:spLocks noGrp="1"/>
          </p:cNvSpPr>
          <p:nvPr>
            <p:ph idx="1"/>
          </p:nvPr>
        </p:nvSpPr>
        <p:spPr>
          <a:xfrm>
            <a:off x="1143000" y="1981200"/>
            <a:ext cx="6858000" cy="3886200"/>
          </a:xfrm>
        </p:spPr>
        <p:txBody>
          <a:bodyPr>
            <a:normAutofit/>
          </a:bodyPr>
          <a:lstStyle/>
          <a:p>
            <a:pPr>
              <a:lnSpc>
                <a:spcPct val="150000"/>
              </a:lnSpc>
              <a:buNone/>
            </a:pPr>
            <a:r>
              <a:rPr lang="en-IN" sz="3600" b="1" dirty="0" smtClean="0">
                <a:solidFill>
                  <a:schemeClr val="accent6">
                    <a:lumMod val="75000"/>
                  </a:schemeClr>
                </a:solidFill>
                <a:latin typeface="Baskerville Old Face" pitchFamily="18" charset="0"/>
              </a:rPr>
              <a:t>	</a:t>
            </a:r>
            <a:r>
              <a:rPr lang="en-IN" sz="3600" b="1" dirty="0" smtClean="0">
                <a:solidFill>
                  <a:srgbClr val="F4740A"/>
                </a:solidFill>
                <a:latin typeface="Georgia" pitchFamily="18" charset="0"/>
              </a:rPr>
              <a:t>Let's</a:t>
            </a:r>
            <a:r>
              <a:rPr lang="en-IN" sz="3600" b="1" dirty="0" smtClean="0">
                <a:solidFill>
                  <a:schemeClr val="accent6">
                    <a:lumMod val="75000"/>
                  </a:schemeClr>
                </a:solidFill>
                <a:latin typeface="Georgia" pitchFamily="18" charset="0"/>
              </a:rPr>
              <a:t> look </a:t>
            </a:r>
          </a:p>
          <a:p>
            <a:pPr>
              <a:buNone/>
            </a:pPr>
            <a:r>
              <a:rPr lang="en-IN" sz="2800" b="1" dirty="0" smtClean="0">
                <a:solidFill>
                  <a:schemeClr val="accent6">
                    <a:lumMod val="75000"/>
                  </a:schemeClr>
                </a:solidFill>
                <a:latin typeface="+mj-lt"/>
              </a:rPr>
              <a:t>	</a:t>
            </a:r>
            <a:r>
              <a:rPr lang="en-IN" sz="2800" b="1" dirty="0" smtClean="0">
                <a:solidFill>
                  <a:schemeClr val="accent5">
                    <a:lumMod val="50000"/>
                  </a:schemeClr>
                </a:solidFill>
                <a:latin typeface="+mj-lt"/>
              </a:rPr>
              <a:t>at some creative and advanced ways you can rapidly grow your email lists</a:t>
            </a:r>
            <a:endParaRPr lang="en-IN" sz="2800" b="1" dirty="0">
              <a:solidFill>
                <a:schemeClr val="accent5">
                  <a:lumMod val="50000"/>
                </a:schemeClr>
              </a:solidFill>
              <a:latin typeface="+mj-lt"/>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rmAutofit/>
          </a:bodyPr>
          <a:lstStyle/>
          <a:p>
            <a:pPr lvl="0" algn="l"/>
            <a:r>
              <a:rPr lang="en-IN" sz="3600" b="1" dirty="0" smtClean="0">
                <a:solidFill>
                  <a:srgbClr val="F4740A"/>
                </a:solidFill>
                <a:latin typeface="Georgia" pitchFamily="18" charset="0"/>
              </a:rPr>
              <a:t>1. Add More Signup Forms</a:t>
            </a:r>
            <a:endParaRPr lang="en-IN" sz="3600" dirty="0">
              <a:solidFill>
                <a:srgbClr val="F4740A"/>
              </a:solidFill>
              <a:latin typeface="Georgia" pitchFamily="18" charset="0"/>
            </a:endParaRPr>
          </a:p>
        </p:txBody>
      </p:sp>
      <p:sp>
        <p:nvSpPr>
          <p:cNvPr id="4" name="Subtitle 3"/>
          <p:cNvSpPr>
            <a:spLocks noGrp="1"/>
          </p:cNvSpPr>
          <p:nvPr>
            <p:ph type="subTitle" idx="1"/>
          </p:nvPr>
        </p:nvSpPr>
        <p:spPr>
          <a:xfrm>
            <a:off x="609600" y="3276600"/>
            <a:ext cx="7696200" cy="2362200"/>
          </a:xfrm>
        </p:spPr>
        <p:txBody>
          <a:bodyPr>
            <a:normAutofit/>
          </a:bodyPr>
          <a:lstStyle/>
          <a:p>
            <a:pPr algn="l">
              <a:lnSpc>
                <a:spcPct val="120000"/>
              </a:lnSpc>
            </a:pPr>
            <a:r>
              <a:rPr lang="en-IN" sz="2800" b="1" dirty="0" smtClean="0">
                <a:solidFill>
                  <a:schemeClr val="accent5">
                    <a:lumMod val="50000"/>
                  </a:schemeClr>
                </a:solidFill>
                <a:ea typeface="Verdana" pitchFamily="34" charset="0"/>
                <a:cs typeface="Verdana" pitchFamily="34" charset="0"/>
              </a:rPr>
              <a:t>At the end of every blog post, Page Header/Footer, About Page, Contact Us page &amp; Welcome Bar </a:t>
            </a:r>
            <a:endParaRPr lang="en-IN" sz="2800" b="1" dirty="0">
              <a:solidFill>
                <a:schemeClr val="accent5">
                  <a:lumMod val="50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rmAutofit/>
          </a:bodyPr>
          <a:lstStyle/>
          <a:p>
            <a:pPr lvl="0" algn="l"/>
            <a:r>
              <a:rPr lang="en-IN" sz="3600" b="1" dirty="0" smtClean="0">
                <a:solidFill>
                  <a:srgbClr val="F4740A"/>
                </a:solidFill>
                <a:latin typeface="Georgia" pitchFamily="18" charset="0"/>
              </a:rPr>
              <a:t>2. Add a Pop-Up Signup Form </a:t>
            </a:r>
            <a:endParaRPr lang="en-IN" sz="3600" dirty="0">
              <a:solidFill>
                <a:srgbClr val="F4740A"/>
              </a:solidFill>
              <a:latin typeface="Georgia" pitchFamily="18" charset="0"/>
            </a:endParaRPr>
          </a:p>
        </p:txBody>
      </p:sp>
      <p:sp>
        <p:nvSpPr>
          <p:cNvPr id="4" name="Subtitle 3"/>
          <p:cNvSpPr>
            <a:spLocks noGrp="1"/>
          </p:cNvSpPr>
          <p:nvPr>
            <p:ph type="subTitle" idx="1"/>
          </p:nvPr>
        </p:nvSpPr>
        <p:spPr>
          <a:xfrm>
            <a:off x="685800" y="3276600"/>
            <a:ext cx="7696200" cy="2362200"/>
          </a:xfrm>
        </p:spPr>
        <p:txBody>
          <a:bodyPr>
            <a:normAutofit/>
          </a:bodyPr>
          <a:lstStyle/>
          <a:p>
            <a:pPr algn="l"/>
            <a:r>
              <a:rPr lang="en-IN" sz="2800" b="1" dirty="0" smtClean="0">
                <a:solidFill>
                  <a:schemeClr val="accent5">
                    <a:lumMod val="50000"/>
                  </a:schemeClr>
                </a:solidFill>
              </a:rPr>
              <a:t>One way to get started with pop-ups is to install a tool from </a:t>
            </a:r>
            <a:r>
              <a:rPr lang="en-IN" sz="2800" b="1" dirty="0" err="1" smtClean="0">
                <a:solidFill>
                  <a:schemeClr val="accent5">
                    <a:lumMod val="50000"/>
                  </a:schemeClr>
                </a:solidFill>
              </a:rPr>
              <a:t>AppSumo</a:t>
            </a:r>
            <a:r>
              <a:rPr lang="en-IN" sz="2800" b="1" dirty="0" smtClean="0">
                <a:solidFill>
                  <a:schemeClr val="accent5">
                    <a:lumMod val="50000"/>
                  </a:schemeClr>
                </a:solidFill>
              </a:rPr>
              <a:t> called </a:t>
            </a:r>
            <a:r>
              <a:rPr lang="en-IN" sz="2800" b="1" dirty="0" err="1" smtClean="0">
                <a:solidFill>
                  <a:schemeClr val="accent5">
                    <a:lumMod val="50000"/>
                  </a:schemeClr>
                </a:solidFill>
              </a:rPr>
              <a:t>SumoMe</a:t>
            </a:r>
            <a:r>
              <a:rPr lang="en-IN" sz="2800" b="1" dirty="0" smtClean="0">
                <a:solidFill>
                  <a:schemeClr val="accent5">
                    <a:lumMod val="50000"/>
                  </a:schemeClr>
                </a:solidFill>
              </a:rPr>
              <a:t>, which will let you quickly add three different types of </a:t>
            </a:r>
            <a:r>
              <a:rPr lang="en-IN" sz="2800" b="1" dirty="0" err="1" smtClean="0">
                <a:solidFill>
                  <a:schemeClr val="accent5">
                    <a:lumMod val="50000"/>
                  </a:schemeClr>
                </a:solidFill>
              </a:rPr>
              <a:t>popups</a:t>
            </a:r>
            <a:r>
              <a:rPr lang="en-IN" sz="2800" b="1" dirty="0" smtClean="0">
                <a:solidFill>
                  <a:schemeClr val="accent5">
                    <a:lumMod val="50000"/>
                  </a:schemeClr>
                </a:solidFill>
              </a:rPr>
              <a:t> to your site.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457200" y="2130425"/>
            <a:ext cx="8001000" cy="1222375"/>
          </a:xfrm>
        </p:spPr>
        <p:txBody>
          <a:bodyPr>
            <a:normAutofit/>
          </a:bodyPr>
          <a:lstStyle/>
          <a:p>
            <a:pPr lvl="0" algn="l"/>
            <a:r>
              <a:rPr lang="en-IN" sz="3600" b="1" dirty="0" smtClean="0">
                <a:solidFill>
                  <a:schemeClr val="accent6">
                    <a:lumMod val="75000"/>
                  </a:schemeClr>
                </a:solidFill>
                <a:latin typeface="Georgia" pitchFamily="18" charset="0"/>
              </a:rPr>
              <a:t>3. Catch Visitors on the Way Out </a:t>
            </a:r>
            <a:endParaRPr lang="en-IN" sz="3600" b="1" i="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657600"/>
            <a:ext cx="7086600" cy="762000"/>
          </a:xfrm>
        </p:spPr>
        <p:txBody>
          <a:bodyPr>
            <a:normAutofit/>
          </a:bodyPr>
          <a:lstStyle/>
          <a:p>
            <a:pPr algn="l"/>
            <a:r>
              <a:rPr lang="en-IN" sz="2800" b="1" dirty="0" smtClean="0">
                <a:solidFill>
                  <a:schemeClr val="accent5">
                    <a:lumMod val="50000"/>
                  </a:schemeClr>
                </a:solidFill>
              </a:rPr>
              <a:t>Put a signup box at the bottom of your posts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457200" y="1905000"/>
            <a:ext cx="8001000" cy="993775"/>
          </a:xfrm>
        </p:spPr>
        <p:txBody>
          <a:bodyPr>
            <a:noAutofit/>
          </a:bodyPr>
          <a:lstStyle/>
          <a:p>
            <a:pPr lvl="0" algn="l"/>
            <a:r>
              <a:rPr lang="en-IN" sz="3600" b="1" dirty="0" smtClean="0">
                <a:solidFill>
                  <a:srgbClr val="F4740A"/>
                </a:solidFill>
                <a:latin typeface="Georgia" pitchFamily="18" charset="0"/>
              </a:rPr>
              <a:t>4. Show a Subscribe Page Before </a:t>
            </a:r>
            <a:r>
              <a:rPr lang="en-IN" sz="3600" b="1" dirty="0" smtClean="0">
                <a:solidFill>
                  <a:srgbClr val="F4740A"/>
                </a:solidFill>
                <a:latin typeface="Georgia" pitchFamily="18" charset="0"/>
              </a:rPr>
              <a:t>	You </a:t>
            </a:r>
            <a:r>
              <a:rPr lang="en-IN" sz="3600" b="1" dirty="0" smtClean="0">
                <a:solidFill>
                  <a:srgbClr val="F4740A"/>
                </a:solidFill>
                <a:latin typeface="Georgia" pitchFamily="18" charset="0"/>
              </a:rPr>
              <a:t>Show Content </a:t>
            </a:r>
            <a:endParaRPr lang="en-IN" sz="3600" b="1" i="1" dirty="0">
              <a:solidFill>
                <a:srgbClr val="F4740A"/>
              </a:solidFill>
              <a:latin typeface="Georgia" pitchFamily="18" charset="0"/>
            </a:endParaRPr>
          </a:p>
        </p:txBody>
      </p:sp>
      <p:sp>
        <p:nvSpPr>
          <p:cNvPr id="4" name="Subtitle 3"/>
          <p:cNvSpPr>
            <a:spLocks noGrp="1"/>
          </p:cNvSpPr>
          <p:nvPr>
            <p:ph type="subTitle" idx="1"/>
          </p:nvPr>
        </p:nvSpPr>
        <p:spPr>
          <a:xfrm>
            <a:off x="685800" y="3581400"/>
            <a:ext cx="7772400" cy="1600200"/>
          </a:xfrm>
        </p:spPr>
        <p:txBody>
          <a:bodyPr>
            <a:normAutofit/>
          </a:bodyPr>
          <a:lstStyle/>
          <a:p>
            <a:pPr algn="l"/>
            <a:r>
              <a:rPr lang="en-IN" sz="2800" b="1" dirty="0" smtClean="0">
                <a:solidFill>
                  <a:schemeClr val="accent5">
                    <a:lumMod val="50000"/>
                  </a:schemeClr>
                </a:solidFill>
              </a:rPr>
              <a:t>If you have something compelling to offer to visitors, then you might consider changing your blog index page into a giant call to action.</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rgbClr val="F4740A"/>
                </a:solidFill>
                <a:latin typeface="Georgia" pitchFamily="18" charset="0"/>
              </a:rPr>
              <a:t>5. Get Email Subscribers With </a:t>
            </a:r>
            <a:r>
              <a:rPr lang="en-IN" sz="3600" b="1" dirty="0" smtClean="0">
                <a:solidFill>
                  <a:srgbClr val="F4740A"/>
                </a:solidFill>
                <a:latin typeface="Georgia" pitchFamily="18" charset="0"/>
              </a:rPr>
              <a:t>	Your </a:t>
            </a:r>
            <a:r>
              <a:rPr lang="en-IN" sz="3600" b="1" dirty="0" smtClean="0">
                <a:solidFill>
                  <a:srgbClr val="F4740A"/>
                </a:solidFill>
                <a:latin typeface="Georgia" pitchFamily="18" charset="0"/>
              </a:rPr>
              <a:t>By-Line </a:t>
            </a:r>
            <a:endParaRPr lang="en-IN" sz="3600" b="1" i="1" dirty="0">
              <a:solidFill>
                <a:srgbClr val="F4740A"/>
              </a:solidFill>
              <a:latin typeface="Georgia" pitchFamily="18" charset="0"/>
            </a:endParaRPr>
          </a:p>
        </p:txBody>
      </p:sp>
      <p:sp>
        <p:nvSpPr>
          <p:cNvPr id="4" name="Subtitle 3"/>
          <p:cNvSpPr>
            <a:spLocks noGrp="1"/>
          </p:cNvSpPr>
          <p:nvPr>
            <p:ph type="subTitle" idx="1"/>
          </p:nvPr>
        </p:nvSpPr>
        <p:spPr>
          <a:xfrm>
            <a:off x="762000" y="3810000"/>
            <a:ext cx="7543800" cy="762000"/>
          </a:xfrm>
        </p:spPr>
        <p:txBody>
          <a:bodyPr>
            <a:normAutofit/>
          </a:bodyPr>
          <a:lstStyle/>
          <a:p>
            <a:pPr algn="l"/>
            <a:r>
              <a:rPr lang="en-IN" sz="2800" b="1" dirty="0" smtClean="0">
                <a:solidFill>
                  <a:schemeClr val="accent5">
                    <a:lumMod val="50000"/>
                  </a:schemeClr>
                </a:solidFill>
              </a:rPr>
              <a:t>Add a call to action directly to your author </a:t>
            </a:r>
            <a:r>
              <a:rPr lang="en-IN" sz="2800" b="1" dirty="0" err="1" smtClean="0">
                <a:solidFill>
                  <a:schemeClr val="accent5">
                    <a:lumMod val="50000"/>
                  </a:schemeClr>
                </a:solidFill>
              </a:rPr>
              <a:t>byline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457200" y="1752600"/>
            <a:ext cx="8077200" cy="993775"/>
          </a:xfrm>
        </p:spPr>
        <p:txBody>
          <a:bodyPr>
            <a:normAutofit/>
          </a:bodyPr>
          <a:lstStyle/>
          <a:p>
            <a:pPr lvl="0" algn="l"/>
            <a:r>
              <a:rPr lang="en-IN" sz="3600" b="1" dirty="0" smtClean="0">
                <a:solidFill>
                  <a:srgbClr val="F4740A"/>
                </a:solidFill>
                <a:latin typeface="Georgia" pitchFamily="18" charset="0"/>
              </a:rPr>
              <a:t>6. Lead Magnets</a:t>
            </a:r>
            <a:endParaRPr lang="en-IN" sz="3600" b="1" i="1" dirty="0">
              <a:solidFill>
                <a:srgbClr val="F4740A"/>
              </a:solidFill>
              <a:latin typeface="Georgia" pitchFamily="18" charset="0"/>
            </a:endParaRPr>
          </a:p>
        </p:txBody>
      </p:sp>
      <p:sp>
        <p:nvSpPr>
          <p:cNvPr id="4" name="Subtitle 3"/>
          <p:cNvSpPr>
            <a:spLocks noGrp="1"/>
          </p:cNvSpPr>
          <p:nvPr>
            <p:ph type="subTitle" idx="1"/>
          </p:nvPr>
        </p:nvSpPr>
        <p:spPr>
          <a:xfrm>
            <a:off x="457200" y="3200400"/>
            <a:ext cx="8001000" cy="2362200"/>
          </a:xfrm>
        </p:spPr>
        <p:txBody>
          <a:bodyPr>
            <a:normAutofit/>
          </a:bodyPr>
          <a:lstStyle/>
          <a:p>
            <a:pPr algn="l"/>
            <a:r>
              <a:rPr lang="en-IN" sz="2800" b="1" dirty="0" smtClean="0">
                <a:solidFill>
                  <a:schemeClr val="accent5">
                    <a:lumMod val="50000"/>
                  </a:schemeClr>
                </a:solidFill>
              </a:rPr>
              <a:t>Use Incentives like giving an email course, coupon codes, videos or downloadable content to readers to Capture Email Addresses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369</Words>
  <Application>Microsoft Office PowerPoint</Application>
  <PresentationFormat>On-screen Show (4:3)</PresentationFormat>
  <Paragraphs>32</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Slide 1</vt:lpstr>
      <vt:lpstr>Video 3</vt:lpstr>
      <vt:lpstr>Slide 3</vt:lpstr>
      <vt:lpstr>1. Add More Signup Forms</vt:lpstr>
      <vt:lpstr>2. Add a Pop-Up Signup Form </vt:lpstr>
      <vt:lpstr>3. Catch Visitors on the Way Out </vt:lpstr>
      <vt:lpstr>4. Show a Subscribe Page Before  You Show Content </vt:lpstr>
      <vt:lpstr>5. Get Email Subscribers With  Your By-Line </vt:lpstr>
      <vt:lpstr>6. Lead Magnets</vt:lpstr>
      <vt:lpstr>7. Host a Giveaway </vt:lpstr>
      <vt:lpstr>8. Get Signups from a Tweet </vt:lpstr>
      <vt:lpstr>9. Guest Post and Offer a Bonus </vt:lpstr>
      <vt:lpstr>10. Publish Slideshares </vt:lpstr>
      <vt:lpstr>11. Subscribe Your Buyers </vt:lpstr>
      <vt:lpstr>12. Email Signature</vt:lpstr>
      <vt:lpstr>Slide 16</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39</cp:revision>
  <dcterms:created xsi:type="dcterms:W3CDTF">2006-08-16T00:00:00Z</dcterms:created>
  <dcterms:modified xsi:type="dcterms:W3CDTF">2016-10-22T07:39:08Z</dcterms:modified>
</cp:coreProperties>
</file>